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sldIdLst>
    <p:sldId id="256" r:id="rId2"/>
    <p:sldId id="273" r:id="rId3"/>
    <p:sldId id="257" r:id="rId4"/>
    <p:sldId id="275" r:id="rId5"/>
    <p:sldId id="277" r:id="rId6"/>
    <p:sldId id="280" r:id="rId7"/>
    <p:sldId id="278" r:id="rId8"/>
    <p:sldId id="258" r:id="rId9"/>
    <p:sldId id="259" r:id="rId10"/>
    <p:sldId id="260" r:id="rId11"/>
    <p:sldId id="281" r:id="rId12"/>
    <p:sldId id="272" r:id="rId13"/>
    <p:sldId id="261" r:id="rId14"/>
    <p:sldId id="262" r:id="rId15"/>
    <p:sldId id="263" r:id="rId16"/>
    <p:sldId id="264" r:id="rId17"/>
    <p:sldId id="265" r:id="rId18"/>
    <p:sldId id="266" r:id="rId19"/>
    <p:sldId id="276"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94660"/>
  </p:normalViewPr>
  <p:slideViewPr>
    <p:cSldViewPr snapToGrid="0" snapToObjects="1">
      <p:cViewPr varScale="1">
        <p:scale>
          <a:sx n="117" d="100"/>
          <a:sy n="117" d="100"/>
        </p:scale>
        <p:origin x="-138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252D01-20DA-407A-8795-303E488D03F8}" type="datetimeFigureOut">
              <a:rPr lang="en-US" smtClean="0"/>
              <a:t>11/5/14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534749-1AAE-4E48-9BAC-CF22BBB174BA}" type="slidenum">
              <a:rPr lang="en-US" smtClean="0"/>
              <a:t>‹#›</a:t>
            </a:fld>
            <a:endParaRPr lang="en-US"/>
          </a:p>
        </p:txBody>
      </p:sp>
    </p:spTree>
    <p:extLst>
      <p:ext uri="{BB962C8B-B14F-4D97-AF65-F5344CB8AC3E}">
        <p14:creationId xmlns:p14="http://schemas.microsoft.com/office/powerpoint/2010/main" val="2286280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though parties are part of the social </a:t>
            </a:r>
            <a:r>
              <a:rPr lang="en-US" dirty="0" err="1" smtClean="0"/>
              <a:t>atmostphere</a:t>
            </a:r>
            <a:r>
              <a:rPr lang="en-US" dirty="0" smtClean="0"/>
              <a:t> of the university, parties</a:t>
            </a:r>
            <a:r>
              <a:rPr lang="en-US" baseline="0" dirty="0" smtClean="0"/>
              <a:t> like these require institutional response. And the institution’s understandings of race are revealed in how they respond to </a:t>
            </a:r>
            <a:r>
              <a:rPr lang="en-US" baseline="0" dirty="0" err="1" smtClean="0"/>
              <a:t>situateions</a:t>
            </a:r>
            <a:r>
              <a:rPr lang="en-US" baseline="0" dirty="0" smtClean="0"/>
              <a:t> as these.</a:t>
            </a:r>
            <a:endParaRPr lang="en-US" dirty="0"/>
          </a:p>
        </p:txBody>
      </p:sp>
      <p:sp>
        <p:nvSpPr>
          <p:cNvPr id="4" name="Slide Number Placeholder 3"/>
          <p:cNvSpPr>
            <a:spLocks noGrp="1"/>
          </p:cNvSpPr>
          <p:nvPr>
            <p:ph type="sldNum" sz="quarter" idx="10"/>
          </p:nvPr>
        </p:nvSpPr>
        <p:spPr/>
        <p:txBody>
          <a:bodyPr/>
          <a:lstStyle/>
          <a:p>
            <a:fld id="{A2534749-1AAE-4E48-9BAC-CF22BBB174BA}" type="slidenum">
              <a:rPr lang="en-US" smtClean="0"/>
              <a:t>10</a:t>
            </a:fld>
            <a:endParaRPr lang="en-US"/>
          </a:p>
        </p:txBody>
      </p:sp>
    </p:spTree>
    <p:extLst>
      <p:ext uri="{BB962C8B-B14F-4D97-AF65-F5344CB8AC3E}">
        <p14:creationId xmlns:p14="http://schemas.microsoft.com/office/powerpoint/2010/main" val="2735093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5CEF35A3-A163-A247-8559-EDEEEF88EDC3}" type="datetimeFigureOut">
              <a:rPr lang="en-US" smtClean="0"/>
              <a:t>11/5/14</a:t>
            </a:fld>
            <a:endParaRPr lang="en-US"/>
          </a:p>
        </p:txBody>
      </p:sp>
      <p:sp>
        <p:nvSpPr>
          <p:cNvPr id="17" name="Slide Number Placeholder 16"/>
          <p:cNvSpPr>
            <a:spLocks noGrp="1"/>
          </p:cNvSpPr>
          <p:nvPr>
            <p:ph type="sldNum" sz="quarter" idx="11"/>
          </p:nvPr>
        </p:nvSpPr>
        <p:spPr/>
        <p:txBody>
          <a:bodyPr/>
          <a:lstStyle/>
          <a:p>
            <a:fld id="{E47CBA40-1AA3-F348-9232-8490B86C94BA}" type="slidenum">
              <a:rPr lang="en-US" smtClean="0"/>
              <a:t>‹#›</a:t>
            </a:fld>
            <a:endParaRPr lang="en-US"/>
          </a:p>
        </p:txBody>
      </p:sp>
      <p:sp>
        <p:nvSpPr>
          <p:cNvPr id="19" name="Footer Placeholder 1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EF35A3-A163-A247-8559-EDEEEF88EDC3}" type="datetimeFigureOut">
              <a:rPr lang="en-US" smtClean="0"/>
              <a:t>11/5/14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7CBA40-1AA3-F348-9232-8490B86C94B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EF35A3-A163-A247-8559-EDEEEF88EDC3}" type="datetimeFigureOut">
              <a:rPr lang="en-US" smtClean="0"/>
              <a:t>11/5/14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7CBA40-1AA3-F348-9232-8490B86C94BA}" type="slidenum">
              <a:rPr lang="en-US" smtClean="0"/>
              <a:t>‹#›</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5CEF35A3-A163-A247-8559-EDEEEF88EDC3}" type="datetimeFigureOut">
              <a:rPr lang="en-US" smtClean="0"/>
              <a:t>11/5/14</a:t>
            </a:fld>
            <a:endParaRPr lang="en-US"/>
          </a:p>
        </p:txBody>
      </p:sp>
      <p:sp>
        <p:nvSpPr>
          <p:cNvPr id="12" name="Slide Number Placeholder 11"/>
          <p:cNvSpPr>
            <a:spLocks noGrp="1"/>
          </p:cNvSpPr>
          <p:nvPr>
            <p:ph type="sldNum" sz="quarter" idx="15"/>
          </p:nvPr>
        </p:nvSpPr>
        <p:spPr/>
        <p:txBody>
          <a:bodyPr/>
          <a:lstStyle/>
          <a:p>
            <a:fld id="{E47CBA40-1AA3-F348-9232-8490B86C94BA}" type="slidenum">
              <a:rPr lang="en-US" smtClean="0"/>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5CEF35A3-A163-A247-8559-EDEEEF88EDC3}" type="datetimeFigureOut">
              <a:rPr lang="en-US" smtClean="0"/>
              <a:t>11/5/14</a:t>
            </a:fld>
            <a:endParaRPr lang="en-US"/>
          </a:p>
        </p:txBody>
      </p:sp>
      <p:sp>
        <p:nvSpPr>
          <p:cNvPr id="14" name="Slide Number Placeholder 13"/>
          <p:cNvSpPr>
            <a:spLocks noGrp="1"/>
          </p:cNvSpPr>
          <p:nvPr>
            <p:ph type="sldNum" sz="quarter" idx="11"/>
          </p:nvPr>
        </p:nvSpPr>
        <p:spPr/>
        <p:txBody>
          <a:bodyPr/>
          <a:lstStyle/>
          <a:p>
            <a:fld id="{E47CBA40-1AA3-F348-9232-8490B86C94BA}"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5CEF35A3-A163-A247-8559-EDEEEF88EDC3}" type="datetimeFigureOut">
              <a:rPr lang="en-US" smtClean="0"/>
              <a:t>11/5/14</a:t>
            </a:fld>
            <a:endParaRPr lang="en-US"/>
          </a:p>
        </p:txBody>
      </p:sp>
      <p:sp>
        <p:nvSpPr>
          <p:cNvPr id="12" name="Slide Number Placeholder 11"/>
          <p:cNvSpPr>
            <a:spLocks noGrp="1"/>
          </p:cNvSpPr>
          <p:nvPr>
            <p:ph type="sldNum" sz="quarter" idx="16"/>
          </p:nvPr>
        </p:nvSpPr>
        <p:spPr/>
        <p:txBody>
          <a:bodyPr/>
          <a:lstStyle/>
          <a:p>
            <a:fld id="{E47CBA40-1AA3-F348-9232-8490B86C94BA}" type="slidenum">
              <a:rPr lang="en-US" smtClean="0"/>
              <a:t>‹#›</a:t>
            </a:fld>
            <a:endParaRPr lang="en-US"/>
          </a:p>
        </p:txBody>
      </p:sp>
      <p:sp>
        <p:nvSpPr>
          <p:cNvPr id="13" name="Footer Placeholder 12"/>
          <p:cNvSpPr>
            <a:spLocks noGrp="1"/>
          </p:cNvSpPr>
          <p:nvPr>
            <p:ph type="ftr" sz="quarter" idx="17"/>
          </p:nvPr>
        </p:nvSpPr>
        <p:spPr/>
        <p:txBody>
          <a:bodyPr/>
          <a:lstStyle/>
          <a:p>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5CEF35A3-A163-A247-8559-EDEEEF88EDC3}" type="datetimeFigureOut">
              <a:rPr lang="en-US" smtClean="0"/>
              <a:t>11/5/14</a:t>
            </a:fld>
            <a:endParaRPr lang="en-US"/>
          </a:p>
        </p:txBody>
      </p:sp>
      <p:sp>
        <p:nvSpPr>
          <p:cNvPr id="12" name="Slide Number Placeholder 11"/>
          <p:cNvSpPr>
            <a:spLocks noGrp="1"/>
          </p:cNvSpPr>
          <p:nvPr>
            <p:ph type="sldNum" sz="quarter" idx="17"/>
          </p:nvPr>
        </p:nvSpPr>
        <p:spPr/>
        <p:txBody>
          <a:bodyPr/>
          <a:lstStyle/>
          <a:p>
            <a:fld id="{E47CBA40-1AA3-F348-9232-8490B86C94BA}" type="slidenum">
              <a:rPr lang="en-US" smtClean="0"/>
              <a:t>‹#›</a:t>
            </a:fld>
            <a:endParaRPr lang="en-US"/>
          </a:p>
        </p:txBody>
      </p:sp>
      <p:sp>
        <p:nvSpPr>
          <p:cNvPr id="13" name="Footer Placeholder 12"/>
          <p:cNvSpPr>
            <a:spLocks noGrp="1"/>
          </p:cNvSpPr>
          <p:nvPr>
            <p:ph type="ftr" sz="quarter" idx="18"/>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5CEF35A3-A163-A247-8559-EDEEEF88EDC3}" type="datetimeFigureOut">
              <a:rPr lang="en-US" smtClean="0"/>
              <a:t>11/5/14</a:t>
            </a:fld>
            <a:endParaRPr lang="en-US"/>
          </a:p>
        </p:txBody>
      </p:sp>
      <p:sp>
        <p:nvSpPr>
          <p:cNvPr id="16" name="Slide Number Placeholder 15"/>
          <p:cNvSpPr>
            <a:spLocks noGrp="1"/>
          </p:cNvSpPr>
          <p:nvPr>
            <p:ph type="sldNum" sz="quarter" idx="11"/>
          </p:nvPr>
        </p:nvSpPr>
        <p:spPr/>
        <p:txBody>
          <a:bodyPr/>
          <a:lstStyle/>
          <a:p>
            <a:fld id="{E47CBA40-1AA3-F348-9232-8490B86C94BA}"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5CEF35A3-A163-A247-8559-EDEEEF88EDC3}" type="datetimeFigureOut">
              <a:rPr lang="en-US" smtClean="0"/>
              <a:t>11/5/14</a:t>
            </a:fld>
            <a:endParaRPr lang="en-US"/>
          </a:p>
        </p:txBody>
      </p:sp>
      <p:sp>
        <p:nvSpPr>
          <p:cNvPr id="8" name="Slide Number Placeholder 7"/>
          <p:cNvSpPr>
            <a:spLocks noGrp="1"/>
          </p:cNvSpPr>
          <p:nvPr>
            <p:ph type="sldNum" sz="quarter" idx="11"/>
          </p:nvPr>
        </p:nvSpPr>
        <p:spPr/>
        <p:txBody>
          <a:bodyPr/>
          <a:lstStyle/>
          <a:p>
            <a:fld id="{E47CBA40-1AA3-F348-9232-8490B86C94BA}"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5CEF35A3-A163-A247-8559-EDEEEF88EDC3}" type="datetimeFigureOut">
              <a:rPr lang="en-US" smtClean="0"/>
              <a:t>11/5/14</a:t>
            </a:fld>
            <a:endParaRPr lang="en-US"/>
          </a:p>
        </p:txBody>
      </p:sp>
      <p:sp>
        <p:nvSpPr>
          <p:cNvPr id="19" name="Slide Number Placeholder 18"/>
          <p:cNvSpPr>
            <a:spLocks noGrp="1"/>
          </p:cNvSpPr>
          <p:nvPr>
            <p:ph type="sldNum" sz="quarter" idx="16"/>
          </p:nvPr>
        </p:nvSpPr>
        <p:spPr/>
        <p:txBody>
          <a:bodyPr/>
          <a:lstStyle/>
          <a:p>
            <a:fld id="{E47CBA40-1AA3-F348-9232-8490B86C94BA}" type="slidenum">
              <a:rPr lang="en-US" smtClean="0"/>
              <a:t>‹#›</a:t>
            </a:fld>
            <a:endParaRPr lang="en-US"/>
          </a:p>
        </p:txBody>
      </p:sp>
      <p:sp>
        <p:nvSpPr>
          <p:cNvPr id="23" name="Footer Placeholder 22"/>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5CEF35A3-A163-A247-8559-EDEEEF88EDC3}" type="datetimeFigureOut">
              <a:rPr lang="en-US" smtClean="0"/>
              <a:t>11/5/14</a:t>
            </a:fld>
            <a:endParaRPr lang="en-US"/>
          </a:p>
        </p:txBody>
      </p:sp>
      <p:sp>
        <p:nvSpPr>
          <p:cNvPr id="14" name="Slide Number Placeholder 13"/>
          <p:cNvSpPr>
            <a:spLocks noGrp="1"/>
          </p:cNvSpPr>
          <p:nvPr>
            <p:ph type="sldNum" sz="quarter" idx="15"/>
          </p:nvPr>
        </p:nvSpPr>
        <p:spPr>
          <a:xfrm>
            <a:off x="4038600" y="6172200"/>
            <a:ext cx="1066800" cy="304800"/>
          </a:xfrm>
        </p:spPr>
        <p:txBody>
          <a:bodyPr/>
          <a:lstStyle/>
          <a:p>
            <a:fld id="{E47CBA40-1AA3-F348-9232-8490B86C94BA}" type="slidenum">
              <a:rPr lang="en-US" smtClean="0"/>
              <a:t>‹#›</a:t>
            </a:fld>
            <a:endParaRPr lang="en-US"/>
          </a:p>
        </p:txBody>
      </p:sp>
      <p:sp>
        <p:nvSpPr>
          <p:cNvPr id="15" name="Footer Placeholder 14"/>
          <p:cNvSpPr>
            <a:spLocks noGrp="1"/>
          </p:cNvSpPr>
          <p:nvPr>
            <p:ph type="ftr" sz="quarter" idx="16"/>
          </p:nvPr>
        </p:nvSpPr>
        <p:spPr>
          <a:xfrm>
            <a:off x="1447800" y="6486525"/>
            <a:ext cx="6248400" cy="29210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5CEF35A3-A163-A247-8559-EDEEEF88EDC3}" type="datetimeFigureOut">
              <a:rPr lang="en-US" smtClean="0"/>
              <a:t>11/5/14</a:t>
            </a:fld>
            <a:endParaRPr lang="en-US"/>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E47CBA40-1AA3-F348-9232-8490B86C94BA}" type="slidenum">
              <a:rPr lang="en-US" smtClean="0"/>
              <a:t>‹#›</a:t>
            </a:fld>
            <a:endParaRPr lang="en-US"/>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hyperlink" Target="http://www.mlive.com/news/ann-arbor/index.ssf/2014/09/okc_cop_daniel_holtzclaw_relea.html" TargetMode="External"/><Relationship Id="rId4" Type="http://schemas.openxmlformats.org/officeDocument/2006/relationships/hyperlink" Target="http://www.mlive.com/news/ann-arbor/index.ssf/2014/08/okc_cop_ex-emu_football_star_d.html" TargetMode="External"/><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M33D12TJRd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33882" y="2111331"/>
            <a:ext cx="5416400" cy="267551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448089" y="2279626"/>
            <a:ext cx="4911481" cy="2308324"/>
          </a:xfrm>
          <a:prstGeom prst="rect">
            <a:avLst/>
          </a:prstGeom>
          <a:noFill/>
        </p:spPr>
        <p:txBody>
          <a:bodyPr wrap="square" rtlCol="0">
            <a:spAutoFit/>
          </a:bodyPr>
          <a:lstStyle/>
          <a:p>
            <a:pPr algn="ctr"/>
            <a:r>
              <a:rPr lang="en-US" sz="7200" b="1" dirty="0" smtClean="0">
                <a:solidFill>
                  <a:schemeClr val="tx1">
                    <a:lumMod val="95000"/>
                  </a:schemeClr>
                </a:solidFill>
              </a:rPr>
              <a:t>BSA REAL</a:t>
            </a:r>
          </a:p>
          <a:p>
            <a:pPr algn="ctr"/>
            <a:r>
              <a:rPr lang="en-US" sz="7200" b="1" dirty="0" smtClean="0">
                <a:solidFill>
                  <a:schemeClr val="tx1">
                    <a:lumMod val="95000"/>
                  </a:schemeClr>
                </a:solidFill>
              </a:rPr>
              <a:t>TALK</a:t>
            </a:r>
            <a:endParaRPr lang="en-US" sz="7200" b="1" dirty="0">
              <a:solidFill>
                <a:schemeClr val="tx1">
                  <a:lumMod val="95000"/>
                </a:schemeClr>
              </a:solidFill>
            </a:endParaRPr>
          </a:p>
        </p:txBody>
      </p:sp>
    </p:spTree>
    <p:extLst>
      <p:ext uri="{BB962C8B-B14F-4D97-AF65-F5344CB8AC3E}">
        <p14:creationId xmlns:p14="http://schemas.microsoft.com/office/powerpoint/2010/main" val="187304877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lnSpcReduction="10000"/>
          </a:bodyPr>
          <a:lstStyle/>
          <a:p>
            <a:r>
              <a:rPr lang="en-US" sz="4800" dirty="0" smtClean="0"/>
              <a:t>“Developmental </a:t>
            </a:r>
            <a:r>
              <a:rPr lang="en-US" sz="4800" dirty="0"/>
              <a:t>Associates, the firm that conducted the investigation, reported to the university in August that none of the allegations </a:t>
            </a:r>
            <a:r>
              <a:rPr lang="en-US" sz="4800" dirty="0" smtClean="0"/>
              <a:t>‘rose </a:t>
            </a:r>
            <a:r>
              <a:rPr lang="en-US" sz="4800" dirty="0"/>
              <a:t>to the level of actual bias</a:t>
            </a:r>
            <a:r>
              <a:rPr lang="en-US" sz="4800" dirty="0" smtClean="0"/>
              <a:t>.’”</a:t>
            </a:r>
          </a:p>
          <a:p>
            <a:pPr algn="l"/>
            <a:endParaRPr lang="en-US" sz="1800" dirty="0"/>
          </a:p>
        </p:txBody>
      </p:sp>
      <p:sp>
        <p:nvSpPr>
          <p:cNvPr id="2" name="Title 1"/>
          <p:cNvSpPr>
            <a:spLocks noGrp="1"/>
          </p:cNvSpPr>
          <p:nvPr>
            <p:ph type="title"/>
          </p:nvPr>
        </p:nvSpPr>
        <p:spPr/>
        <p:txBody>
          <a:bodyPr>
            <a:normAutofit fontScale="90000"/>
          </a:bodyPr>
          <a:lstStyle/>
          <a:p>
            <a:r>
              <a:rPr lang="en-US" b="0" dirty="0"/>
              <a:t>Excerpts from White frat party is latest wound to students of color at Wake Forest</a:t>
            </a:r>
            <a:endParaRPr lang="en-US" dirty="0"/>
          </a:p>
        </p:txBody>
      </p:sp>
    </p:spTree>
    <p:extLst>
      <p:ext uri="{BB962C8B-B14F-4D97-AF65-F5344CB8AC3E}">
        <p14:creationId xmlns:p14="http://schemas.microsoft.com/office/powerpoint/2010/main" val="148227969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3957" y="1095066"/>
            <a:ext cx="6441743" cy="3477875"/>
          </a:xfrm>
          <a:prstGeom prst="rect">
            <a:avLst/>
          </a:prstGeom>
        </p:spPr>
        <p:txBody>
          <a:bodyPr wrap="square">
            <a:spAutoFit/>
          </a:bodyPr>
          <a:lstStyle/>
          <a:p>
            <a:r>
              <a:rPr lang="en-US" sz="4400" dirty="0" smtClean="0"/>
              <a:t>Yet it’s interesting because while they want to “be” “black” for a night at these parties, where are they when this happens?....</a:t>
            </a:r>
            <a:endParaRPr lang="en-US" sz="4400" dirty="0"/>
          </a:p>
        </p:txBody>
      </p:sp>
    </p:spTree>
    <p:extLst>
      <p:ext uri="{BB962C8B-B14F-4D97-AF65-F5344CB8AC3E}">
        <p14:creationId xmlns:p14="http://schemas.microsoft.com/office/powerpoint/2010/main" val="1488726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R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1057" y="2156346"/>
            <a:ext cx="4326340" cy="3244755"/>
          </a:xfrm>
          <a:prstGeom prst="rect">
            <a:avLst/>
          </a:prstGeom>
        </p:spPr>
      </p:pic>
      <p:sp>
        <p:nvSpPr>
          <p:cNvPr id="2" name="Title 1"/>
          <p:cNvSpPr>
            <a:spLocks noGrp="1"/>
          </p:cNvSpPr>
          <p:nvPr>
            <p:ph type="title"/>
          </p:nvPr>
        </p:nvSpPr>
        <p:spPr/>
        <p:txBody>
          <a:bodyPr/>
          <a:lstStyle/>
          <a:p>
            <a:r>
              <a:rPr lang="en-US" dirty="0" smtClean="0"/>
              <a:t>Dante Parker</a:t>
            </a:r>
            <a:endParaRPr lang="en-US" dirty="0"/>
          </a:p>
        </p:txBody>
      </p:sp>
      <p:sp>
        <p:nvSpPr>
          <p:cNvPr id="3" name="Content Placeholder 2"/>
          <p:cNvSpPr>
            <a:spLocks noGrp="1"/>
          </p:cNvSpPr>
          <p:nvPr>
            <p:ph sz="quarter" idx="13"/>
          </p:nvPr>
        </p:nvSpPr>
        <p:spPr/>
        <p:txBody>
          <a:bodyPr>
            <a:normAutofit fontScale="92500" lnSpcReduction="10000"/>
          </a:bodyPr>
          <a:lstStyle/>
          <a:p>
            <a:r>
              <a:rPr lang="en-US" b="1" dirty="0">
                <a:solidFill>
                  <a:srgbClr val="FFFFFF"/>
                </a:solidFill>
              </a:rPr>
              <a:t>Dante Parker, Victorville, California / August 12:</a:t>
            </a:r>
            <a:r>
              <a:rPr lang="en-US" dirty="0">
                <a:solidFill>
                  <a:srgbClr val="FFFFFF"/>
                </a:solidFill>
              </a:rPr>
              <a:t> A Victorville resident told police that a </a:t>
            </a:r>
            <a:r>
              <a:rPr lang="en-US" dirty="0"/>
              <a:t>robbery suspect had fled on a bicycle. The police detained Dante Parker, a 36-year-old pressman at the </a:t>
            </a:r>
            <a:r>
              <a:rPr lang="en-US" i="1" dirty="0"/>
              <a:t>Daily Press</a:t>
            </a:r>
            <a:r>
              <a:rPr lang="en-US" dirty="0"/>
              <a:t> newspaper, apparently because they found him nearby on a bike. Though Parker had no criminal record (other than a DUI), a scuffle ensued and Parker was </a:t>
            </a:r>
            <a:r>
              <a:rPr lang="en-US" dirty="0" err="1"/>
              <a:t>tased</a:t>
            </a:r>
            <a:r>
              <a:rPr lang="en-US" dirty="0"/>
              <a:t> repeatedly when he resisted arrest, He began breathing heavily than was taken to a hospital where he later died. </a:t>
            </a:r>
          </a:p>
          <a:p>
            <a:endParaRPr lang="en-US" dirty="0"/>
          </a:p>
        </p:txBody>
      </p:sp>
    </p:spTree>
    <p:extLst>
      <p:ext uri="{BB962C8B-B14F-4D97-AF65-F5344CB8AC3E}">
        <p14:creationId xmlns:p14="http://schemas.microsoft.com/office/powerpoint/2010/main" val="122521497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52735" y="2184598"/>
            <a:ext cx="3596185" cy="4075176"/>
          </a:xfrm>
        </p:spPr>
        <p:txBody>
          <a:bodyPr>
            <a:normAutofit/>
          </a:bodyPr>
          <a:lstStyle/>
          <a:p>
            <a:r>
              <a:rPr lang="en-US" sz="2400" dirty="0" err="1"/>
              <a:t>Oficer</a:t>
            </a:r>
            <a:r>
              <a:rPr lang="en-US" sz="2400" dirty="0"/>
              <a:t> Stephen Stem, responding to a 911 call Tuesday night, fired at least three rounds at 93-year-old Pearlie Golden after she had fired two shots into the ground. Golden was hit at least twice and </a:t>
            </a:r>
            <a:r>
              <a:rPr lang="en-US" sz="1800" dirty="0"/>
              <a:t>died at the hospital.</a:t>
            </a:r>
          </a:p>
        </p:txBody>
      </p:sp>
      <p:sp>
        <p:nvSpPr>
          <p:cNvPr id="2" name="Title 1"/>
          <p:cNvSpPr>
            <a:spLocks noGrp="1"/>
          </p:cNvSpPr>
          <p:nvPr>
            <p:ph type="title"/>
          </p:nvPr>
        </p:nvSpPr>
        <p:spPr/>
        <p:txBody>
          <a:bodyPr/>
          <a:lstStyle/>
          <a:p>
            <a:r>
              <a:rPr lang="en-US" dirty="0" smtClean="0"/>
              <a:t>Pearlie golden</a:t>
            </a:r>
            <a:endParaRPr lang="en-US" dirty="0"/>
          </a:p>
        </p:txBody>
      </p:sp>
      <p:pic>
        <p:nvPicPr>
          <p:cNvPr id="1026" name="Picture 2" descr="http://misguidedchildren.com/wp-content/uploads/2014/05/pearlie+gold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6482" y="2542223"/>
            <a:ext cx="2314575" cy="3133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105427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390866" y="2020824"/>
            <a:ext cx="3295934" cy="4075176"/>
          </a:xfrm>
        </p:spPr>
        <p:txBody>
          <a:bodyPr/>
          <a:lstStyle/>
          <a:p>
            <a:r>
              <a:rPr lang="en-US" dirty="0"/>
              <a:t>When police conducted an "investigative stop" of 25-year-old Ezell Ford on a Los Angeles sidewalk</a:t>
            </a:r>
            <a:r>
              <a:rPr lang="en-US" dirty="0" smtClean="0"/>
              <a:t>, </a:t>
            </a:r>
            <a:r>
              <a:rPr lang="en-US" dirty="0"/>
              <a:t>a woman who identified herself as Ford's mother said he was lying on the ground, complying with the officers' orders, when he was shot in the back.</a:t>
            </a:r>
            <a:endParaRPr lang="en-US" dirty="0" smtClean="0"/>
          </a:p>
          <a:p>
            <a:endParaRPr lang="en-US" dirty="0"/>
          </a:p>
        </p:txBody>
      </p:sp>
      <p:sp>
        <p:nvSpPr>
          <p:cNvPr id="2" name="Title 1"/>
          <p:cNvSpPr>
            <a:spLocks noGrp="1"/>
          </p:cNvSpPr>
          <p:nvPr>
            <p:ph type="title"/>
          </p:nvPr>
        </p:nvSpPr>
        <p:spPr/>
        <p:txBody>
          <a:bodyPr/>
          <a:lstStyle/>
          <a:p>
            <a:r>
              <a:rPr lang="en-US" dirty="0" smtClean="0"/>
              <a:t>Ezell ford </a:t>
            </a:r>
            <a:endParaRPr lang="en-US" dirty="0"/>
          </a:p>
        </p:txBody>
      </p:sp>
      <p:pic>
        <p:nvPicPr>
          <p:cNvPr id="4" name="Picture 3"/>
          <p:cNvPicPr>
            <a:picLocks noChangeAspect="1"/>
          </p:cNvPicPr>
          <p:nvPr/>
        </p:nvPicPr>
        <p:blipFill>
          <a:blip r:embed="rId2"/>
          <a:stretch>
            <a:fillRect/>
          </a:stretch>
        </p:blipFill>
        <p:spPr>
          <a:xfrm>
            <a:off x="1254192" y="1938168"/>
            <a:ext cx="2950720" cy="4157832"/>
          </a:xfrm>
          <a:prstGeom prst="rect">
            <a:avLst/>
          </a:prstGeom>
        </p:spPr>
      </p:pic>
    </p:spTree>
    <p:extLst>
      <p:ext uri="{BB962C8B-B14F-4D97-AF65-F5344CB8AC3E}">
        <p14:creationId xmlns:p14="http://schemas.microsoft.com/office/powerpoint/2010/main" val="419806067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012442" y="2020824"/>
            <a:ext cx="4674357" cy="4075176"/>
          </a:xfrm>
        </p:spPr>
        <p:txBody>
          <a:bodyPr>
            <a:normAutofit fontScale="92500" lnSpcReduction="20000"/>
          </a:bodyPr>
          <a:lstStyle/>
          <a:p>
            <a:r>
              <a:rPr lang="en-US" sz="2400" dirty="0"/>
              <a:t>Two police officers responded to a 911 call about a man waving a gun at customers inside a </a:t>
            </a:r>
            <a:r>
              <a:rPr lang="en-US" sz="2400" dirty="0" err="1"/>
              <a:t>Walmart</a:t>
            </a:r>
            <a:r>
              <a:rPr lang="en-US" sz="2400" dirty="0"/>
              <a:t> store. According the Beavercreek police department, 22-year-old John Crawford disregarded officers' orders to disarm before being fatally shot in the chest. Crawford's gun turned out to be a .177 </a:t>
            </a:r>
            <a:r>
              <a:rPr lang="en-US" sz="2400" dirty="0" err="1"/>
              <a:t>calibre</a:t>
            </a:r>
            <a:r>
              <a:rPr lang="en-US" sz="2400" dirty="0"/>
              <a:t> BB rifle that he'd picked up from a store shelf</a:t>
            </a:r>
            <a:r>
              <a:rPr lang="en-US" sz="2400" dirty="0" smtClean="0"/>
              <a:t>. </a:t>
            </a:r>
            <a:r>
              <a:rPr lang="en-US" sz="2400" dirty="0"/>
              <a:t>"Why did John Crawford, a </a:t>
            </a:r>
            <a:r>
              <a:rPr lang="en-US" sz="2400" dirty="0" err="1"/>
              <a:t>Walmart</a:t>
            </a:r>
            <a:r>
              <a:rPr lang="en-US" sz="2400" dirty="0"/>
              <a:t> customer, get shot and killed carrying a BB gun in a store that sells BB guns?" asked </a:t>
            </a:r>
            <a:r>
              <a:rPr lang="en-US" sz="2400" dirty="0" smtClean="0"/>
              <a:t>Michael Wright</a:t>
            </a:r>
            <a:endParaRPr lang="en-US" sz="2400" dirty="0"/>
          </a:p>
        </p:txBody>
      </p:sp>
      <p:sp>
        <p:nvSpPr>
          <p:cNvPr id="2" name="Title 1"/>
          <p:cNvSpPr>
            <a:spLocks noGrp="1"/>
          </p:cNvSpPr>
          <p:nvPr>
            <p:ph type="title"/>
          </p:nvPr>
        </p:nvSpPr>
        <p:spPr/>
        <p:txBody>
          <a:bodyPr/>
          <a:lstStyle/>
          <a:p>
            <a:r>
              <a:rPr lang="en-US" dirty="0" smtClean="0"/>
              <a:t>John </a:t>
            </a:r>
            <a:r>
              <a:rPr lang="en-US" dirty="0" err="1" smtClean="0"/>
              <a:t>crawford</a:t>
            </a:r>
            <a:endParaRPr lang="en-US" dirty="0"/>
          </a:p>
        </p:txBody>
      </p:sp>
      <p:pic>
        <p:nvPicPr>
          <p:cNvPr id="4" name="Picture 3"/>
          <p:cNvPicPr>
            <a:picLocks noChangeAspect="1"/>
          </p:cNvPicPr>
          <p:nvPr/>
        </p:nvPicPr>
        <p:blipFill>
          <a:blip r:embed="rId2"/>
          <a:stretch>
            <a:fillRect/>
          </a:stretch>
        </p:blipFill>
        <p:spPr>
          <a:xfrm>
            <a:off x="245659" y="1841794"/>
            <a:ext cx="3627355" cy="4433236"/>
          </a:xfrm>
          <a:prstGeom prst="rect">
            <a:avLst/>
          </a:prstGeom>
        </p:spPr>
      </p:pic>
    </p:spTree>
    <p:extLst>
      <p:ext uri="{BB962C8B-B14F-4D97-AF65-F5344CB8AC3E}">
        <p14:creationId xmlns:p14="http://schemas.microsoft.com/office/powerpoint/2010/main" val="54224364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753134" y="2020824"/>
            <a:ext cx="4933666" cy="4075176"/>
          </a:xfrm>
        </p:spPr>
        <p:txBody>
          <a:bodyPr>
            <a:normAutofit/>
          </a:bodyPr>
          <a:lstStyle/>
          <a:p>
            <a:r>
              <a:rPr lang="en-US" dirty="0"/>
              <a:t>Eric Garner, a 43-year-old asthmatic father of six, was confronted by New York City police officers for allegedly selling untaxed cigarettes. When he resisted being cuffed, an officer appeared to put him in a chokehold—a tactic banned by the department since 1993. A video of the arrest, </a:t>
            </a:r>
            <a:r>
              <a:rPr lang="en-US" dirty="0" smtClean="0"/>
              <a:t>first shows Garner gasping, “I can’t breathe” before he died.</a:t>
            </a:r>
            <a:endParaRPr lang="en-US" dirty="0"/>
          </a:p>
        </p:txBody>
      </p:sp>
      <p:sp>
        <p:nvSpPr>
          <p:cNvPr id="2" name="Title 1"/>
          <p:cNvSpPr>
            <a:spLocks noGrp="1"/>
          </p:cNvSpPr>
          <p:nvPr>
            <p:ph type="title"/>
          </p:nvPr>
        </p:nvSpPr>
        <p:spPr/>
        <p:txBody>
          <a:bodyPr/>
          <a:lstStyle/>
          <a:p>
            <a:r>
              <a:rPr lang="en-US" dirty="0" smtClean="0"/>
              <a:t>Eric garner</a:t>
            </a:r>
            <a:endParaRPr lang="en-US" dirty="0"/>
          </a:p>
        </p:txBody>
      </p:sp>
      <p:pic>
        <p:nvPicPr>
          <p:cNvPr id="4" name="Picture 3"/>
          <p:cNvPicPr>
            <a:picLocks noChangeAspect="1"/>
          </p:cNvPicPr>
          <p:nvPr/>
        </p:nvPicPr>
        <p:blipFill>
          <a:blip r:embed="rId2"/>
          <a:stretch>
            <a:fillRect/>
          </a:stretch>
        </p:blipFill>
        <p:spPr>
          <a:xfrm>
            <a:off x="514939" y="1862589"/>
            <a:ext cx="3238196" cy="4510881"/>
          </a:xfrm>
          <a:prstGeom prst="rect">
            <a:avLst/>
          </a:prstGeom>
        </p:spPr>
      </p:pic>
    </p:spTree>
    <p:extLst>
      <p:ext uri="{BB962C8B-B14F-4D97-AF65-F5344CB8AC3E}">
        <p14:creationId xmlns:p14="http://schemas.microsoft.com/office/powerpoint/2010/main" val="16597249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053384" y="2020824"/>
            <a:ext cx="4633415" cy="4075176"/>
          </a:xfrm>
        </p:spPr>
        <p:txBody>
          <a:bodyPr>
            <a:normAutofit fontScale="85000" lnSpcReduction="20000"/>
          </a:bodyPr>
          <a:lstStyle/>
          <a:p>
            <a:r>
              <a:rPr lang="en-US" sz="2400" dirty="0" smtClean="0"/>
              <a:t>Jonathan Ferrell had been in a traffic accident and </a:t>
            </a:r>
            <a:r>
              <a:rPr lang="en-US" sz="2400" dirty="0"/>
              <a:t>was knocking on a homeowner's door for help. He was unarmed. An attorney later described a video of the incident, which reportedly showed that when police officers approached Jonathan, he was holding his hands out in a non-threatening manner. The police officers never identified themselves. One of them fired 12 times, and 10 of those bullets hit him. Even as Jonathan lay on the ground, bleeding and dying from 10 gunshot wounds, the officers handcuffed him. Jonathan's dead body remained handcuffed all the way to the medical examiner's office.</a:t>
            </a:r>
          </a:p>
        </p:txBody>
      </p:sp>
      <p:sp>
        <p:nvSpPr>
          <p:cNvPr id="2" name="Title 1"/>
          <p:cNvSpPr>
            <a:spLocks noGrp="1"/>
          </p:cNvSpPr>
          <p:nvPr>
            <p:ph type="title"/>
          </p:nvPr>
        </p:nvSpPr>
        <p:spPr/>
        <p:txBody>
          <a:bodyPr/>
          <a:lstStyle/>
          <a:p>
            <a:r>
              <a:rPr lang="en-US" dirty="0" smtClean="0"/>
              <a:t>Jonathan Ferrell </a:t>
            </a:r>
            <a:endParaRPr lang="en-US" dirty="0"/>
          </a:p>
        </p:txBody>
      </p:sp>
      <p:pic>
        <p:nvPicPr>
          <p:cNvPr id="4" name="Picture 3"/>
          <p:cNvPicPr>
            <a:picLocks noChangeAspect="1"/>
          </p:cNvPicPr>
          <p:nvPr/>
        </p:nvPicPr>
        <p:blipFill>
          <a:blip r:embed="rId2"/>
          <a:stretch>
            <a:fillRect/>
          </a:stretch>
        </p:blipFill>
        <p:spPr>
          <a:xfrm>
            <a:off x="614942" y="1676400"/>
            <a:ext cx="3438442" cy="4060288"/>
          </a:xfrm>
          <a:prstGeom prst="rect">
            <a:avLst/>
          </a:prstGeom>
        </p:spPr>
      </p:pic>
    </p:spTree>
    <p:extLst>
      <p:ext uri="{BB962C8B-B14F-4D97-AF65-F5344CB8AC3E}">
        <p14:creationId xmlns:p14="http://schemas.microsoft.com/office/powerpoint/2010/main" val="333746208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stretch>
            <a:fillRect/>
          </a:stretch>
        </p:blipFill>
        <p:spPr>
          <a:xfrm>
            <a:off x="236988" y="1855397"/>
            <a:ext cx="4266773" cy="3914775"/>
          </a:xfrm>
          <a:prstGeom prst="rect">
            <a:avLst/>
          </a:prstGeom>
        </p:spPr>
      </p:pic>
      <p:sp>
        <p:nvSpPr>
          <p:cNvPr id="2" name="Title 1"/>
          <p:cNvSpPr>
            <a:spLocks noGrp="1"/>
          </p:cNvSpPr>
          <p:nvPr>
            <p:ph type="title"/>
          </p:nvPr>
        </p:nvSpPr>
        <p:spPr/>
        <p:txBody>
          <a:bodyPr>
            <a:normAutofit fontScale="90000"/>
          </a:bodyPr>
          <a:lstStyle/>
          <a:p>
            <a:r>
              <a:rPr lang="en-US" dirty="0" smtClean="0"/>
              <a:t>One of 7 black women raped by police officer Daniel </a:t>
            </a:r>
            <a:r>
              <a:rPr lang="en-US" dirty="0" err="1" smtClean="0"/>
              <a:t>holtzclaw</a:t>
            </a:r>
            <a:endParaRPr lang="en-US" dirty="0"/>
          </a:p>
        </p:txBody>
      </p:sp>
      <p:sp>
        <p:nvSpPr>
          <p:cNvPr id="6" name="Content Placeholder 2"/>
          <p:cNvSpPr txBox="1">
            <a:spLocks/>
          </p:cNvSpPr>
          <p:nvPr/>
        </p:nvSpPr>
        <p:spPr>
          <a:xfrm>
            <a:off x="4503761" y="1842705"/>
            <a:ext cx="4633415" cy="4075176"/>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a:lstStyle>
          <a:p>
            <a:pPr fontAlgn="base"/>
            <a:r>
              <a:rPr lang="en-US" sz="2400" dirty="0"/>
              <a:t>Oklahoma City police officer Daniel Ken </a:t>
            </a:r>
            <a:r>
              <a:rPr lang="en-US" sz="2400" dirty="0" err="1"/>
              <a:t>Holtzclaw</a:t>
            </a:r>
            <a:r>
              <a:rPr lang="en-US" sz="2400" dirty="0"/>
              <a:t> was </a:t>
            </a:r>
            <a:r>
              <a:rPr lang="en-US" sz="2400" u="sng" dirty="0">
                <a:hlinkClick r:id="rId3"/>
              </a:rPr>
              <a:t>released from jail </a:t>
            </a:r>
            <a:r>
              <a:rPr lang="en-US" sz="2400" u="sng" dirty="0" smtClean="0">
                <a:hlinkClick r:id="rId3"/>
              </a:rPr>
              <a:t>Friday</a:t>
            </a:r>
            <a:r>
              <a:rPr lang="en-US" sz="2400" u="sng" dirty="0" smtClean="0"/>
              <a:t> </a:t>
            </a:r>
            <a:r>
              <a:rPr lang="en-US" sz="2400" dirty="0" smtClean="0"/>
              <a:t>as </a:t>
            </a:r>
            <a:r>
              <a:rPr lang="en-US" sz="2400" dirty="0"/>
              <a:t>he faces charges for allegedly sexually assaulting 7 different African American women while he was on duty. Among the claims against him are forcible rape, burglary, and felonious stalking.</a:t>
            </a:r>
          </a:p>
          <a:p>
            <a:pPr fontAlgn="base"/>
            <a:r>
              <a:rPr lang="en-US" sz="2400" dirty="0"/>
              <a:t>The judge who initially set his bond at $5 million said </a:t>
            </a:r>
            <a:r>
              <a:rPr lang="en-US" sz="2400" u="sng" dirty="0">
                <a:hlinkClick r:id="rId4"/>
              </a:rPr>
              <a:t>he researched his target victims</a:t>
            </a:r>
            <a:r>
              <a:rPr lang="en-US" sz="2400" dirty="0"/>
              <a:t> and tracked them down before assaulting them, according to Michigan Live.</a:t>
            </a:r>
          </a:p>
          <a:p>
            <a:endParaRPr lang="en-US" sz="2400" dirty="0"/>
          </a:p>
        </p:txBody>
      </p:sp>
    </p:spTree>
    <p:extLst>
      <p:ext uri="{BB962C8B-B14F-4D97-AF65-F5344CB8AC3E}">
        <p14:creationId xmlns:p14="http://schemas.microsoft.com/office/powerpoint/2010/main" val="220480676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193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9713"/>
            <a:ext cx="9144000" cy="7097713"/>
          </a:xfrm>
          <a:prstGeom prst="rect">
            <a:avLst/>
          </a:prstGeom>
        </p:spPr>
      </p:pic>
      <p:sp>
        <p:nvSpPr>
          <p:cNvPr id="3" name="Rectangle 2"/>
          <p:cNvSpPr/>
          <p:nvPr/>
        </p:nvSpPr>
        <p:spPr>
          <a:xfrm>
            <a:off x="160908" y="2919049"/>
            <a:ext cx="8540671" cy="707886"/>
          </a:xfrm>
          <a:prstGeom prst="rect">
            <a:avLst/>
          </a:prstGeom>
        </p:spPr>
        <p:txBody>
          <a:bodyPr wrap="none">
            <a:spAutoFit/>
          </a:bodyPr>
          <a:lstStyle/>
          <a:p>
            <a:r>
              <a:rPr lang="en-US" sz="4000" b="1" dirty="0"/>
              <a:t>http://youtu.be/3-KBFuobhDk?t=2m</a:t>
            </a:r>
          </a:p>
        </p:txBody>
      </p:sp>
    </p:spTree>
    <p:extLst>
      <p:ext uri="{BB962C8B-B14F-4D97-AF65-F5344CB8AC3E}">
        <p14:creationId xmlns:p14="http://schemas.microsoft.com/office/powerpoint/2010/main" val="105046028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443047"/>
            <a:ext cx="8229600" cy="6126163"/>
          </a:xfrm>
        </p:spPr>
        <p:txBody>
          <a:bodyPr/>
          <a:lstStyle/>
          <a:p>
            <a:endParaRPr lang="en-US" dirty="0" smtClean="0"/>
          </a:p>
          <a:p>
            <a:endParaRPr lang="en-US" dirty="0" smtClean="0"/>
          </a:p>
          <a:p>
            <a:endParaRPr lang="en-US" dirty="0"/>
          </a:p>
          <a:p>
            <a:r>
              <a:rPr lang="en-US" sz="9600" dirty="0" smtClean="0"/>
              <a:t>Can You Hear Me?</a:t>
            </a:r>
          </a:p>
          <a:p>
            <a:r>
              <a:rPr lang="en-US" sz="1800" i="1" dirty="0" smtClean="0"/>
              <a:t>A Meditation on the Worth of Black Bodies and Black Voices at PWI’s and Beyond</a:t>
            </a:r>
            <a:endParaRPr lang="en-US" sz="1800" i="1" dirty="0"/>
          </a:p>
        </p:txBody>
      </p:sp>
    </p:spTree>
    <p:extLst>
      <p:ext uri="{BB962C8B-B14F-4D97-AF65-F5344CB8AC3E}">
        <p14:creationId xmlns:p14="http://schemas.microsoft.com/office/powerpoint/2010/main" val="284187624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en-US" dirty="0" smtClean="0">
                <a:hlinkClick r:id="rId2"/>
              </a:rPr>
              <a:t>https://www.youtube.com/watch?v=M33D12TJRdE</a:t>
            </a:r>
            <a:endParaRPr lang="en-US" dirty="0" smtClean="0"/>
          </a:p>
          <a:p>
            <a:endParaRPr lang="en-US" dirty="0"/>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1029682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MG_190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9" cy="6858000"/>
          </a:xfrm>
          <a:prstGeom prst="rect">
            <a:avLst/>
          </a:prstGeom>
        </p:spPr>
      </p:pic>
    </p:spTree>
    <p:extLst>
      <p:ext uri="{BB962C8B-B14F-4D97-AF65-F5344CB8AC3E}">
        <p14:creationId xmlns:p14="http://schemas.microsoft.com/office/powerpoint/2010/main" val="243847514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11-02 at 4.40.0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3553508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11-02 at 4.47.0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53985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11-02 at 4.40.4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8839200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r>
              <a:rPr lang="en-US" sz="1800" dirty="0" smtClean="0"/>
              <a:t>“African</a:t>
            </a:r>
            <a:r>
              <a:rPr lang="en-US" sz="1800" dirty="0"/>
              <a:t>-American residential advisors were asked by their white advisees whether they were dressed “black enough” and whether could borrow their clothes for the party</a:t>
            </a:r>
            <a:r>
              <a:rPr lang="en-US" sz="1800" dirty="0" smtClean="0"/>
              <a:t>.”</a:t>
            </a:r>
          </a:p>
          <a:p>
            <a:r>
              <a:rPr lang="en-US" sz="1800" dirty="0"/>
              <a:t>“I know how to dress for this; I’m </a:t>
            </a:r>
            <a:r>
              <a:rPr lang="en-US" sz="1800" dirty="0" err="1"/>
              <a:t>sooooo</a:t>
            </a:r>
            <a:r>
              <a:rPr lang="en-US" sz="1800" dirty="0"/>
              <a:t> ghetto.</a:t>
            </a:r>
            <a:r>
              <a:rPr lang="en-US" sz="1800" dirty="0" smtClean="0"/>
              <a:t>”</a:t>
            </a:r>
          </a:p>
          <a:p>
            <a:r>
              <a:rPr lang="en-US" sz="1800" dirty="0" smtClean="0"/>
              <a:t>“Why </a:t>
            </a:r>
            <a:r>
              <a:rPr lang="en-US" sz="1800" dirty="0"/>
              <a:t>do we have certain looks that have to be associated with us as African Americans?</a:t>
            </a:r>
            <a:r>
              <a:rPr lang="en-US" sz="1800" dirty="0" smtClean="0"/>
              <a:t>”</a:t>
            </a:r>
          </a:p>
          <a:p>
            <a:endParaRPr lang="en-US" sz="1800" dirty="0"/>
          </a:p>
          <a:p>
            <a:r>
              <a:rPr lang="en-US" sz="1800" dirty="0"/>
              <a:t>“As I know many of you are aware, our students have been grappling with complex issues regarding difference, and particularly race, in recent days. Much divisive commentary has appeared on social media, and you may have noticed chalked messages and flyers on Manchester Plaza. Some students are deeply troubled by these events, and may even feel unsafe.</a:t>
            </a:r>
            <a:r>
              <a:rPr lang="en-US" sz="1800" dirty="0" smtClean="0"/>
              <a:t>”</a:t>
            </a:r>
          </a:p>
          <a:p>
            <a:r>
              <a:rPr lang="en-US" sz="1800" dirty="0"/>
              <a:t>‘The only people who cause racism to happen are the people who complain about racism,</a:t>
            </a:r>
            <a:r>
              <a:rPr lang="en-US" sz="1800" dirty="0" smtClean="0"/>
              <a:t>’</a:t>
            </a:r>
          </a:p>
          <a:p>
            <a:endParaRPr lang="en-US" sz="1800" dirty="0"/>
          </a:p>
        </p:txBody>
      </p:sp>
      <p:sp>
        <p:nvSpPr>
          <p:cNvPr id="2" name="Title 1"/>
          <p:cNvSpPr>
            <a:spLocks noGrp="1"/>
          </p:cNvSpPr>
          <p:nvPr>
            <p:ph type="title"/>
          </p:nvPr>
        </p:nvSpPr>
        <p:spPr/>
        <p:txBody>
          <a:bodyPr>
            <a:normAutofit fontScale="90000"/>
          </a:bodyPr>
          <a:lstStyle/>
          <a:p>
            <a:r>
              <a:rPr lang="en-US" sz="1600" b="0" dirty="0" smtClean="0"/>
              <a:t/>
            </a:r>
            <a:br>
              <a:rPr lang="en-US" sz="1600" b="0" dirty="0" smtClean="0"/>
            </a:br>
            <a:r>
              <a:rPr lang="en-US" sz="1600" b="0" dirty="0" smtClean="0"/>
              <a:t>Excerpts from </a:t>
            </a:r>
            <a:r>
              <a:rPr lang="en-US" sz="1600" b="0" dirty="0"/>
              <a:t>White frat party is latest wound to students of color at Wake Forest</a:t>
            </a:r>
            <a:r>
              <a:rPr lang="en-US" b="0" dirty="0"/>
              <a:t/>
            </a:r>
            <a:br>
              <a:rPr lang="en-US" b="0" dirty="0"/>
            </a:br>
            <a:endParaRPr lang="en-US" dirty="0"/>
          </a:p>
        </p:txBody>
      </p:sp>
    </p:spTree>
    <p:extLst>
      <p:ext uri="{BB962C8B-B14F-4D97-AF65-F5344CB8AC3E}">
        <p14:creationId xmlns:p14="http://schemas.microsoft.com/office/powerpoint/2010/main" val="158339035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fontScale="92500" lnSpcReduction="10000"/>
          </a:bodyPr>
          <a:lstStyle/>
          <a:p>
            <a:r>
              <a:rPr lang="en-US" sz="1800" dirty="0"/>
              <a:t>“There were comments about </a:t>
            </a:r>
            <a:r>
              <a:rPr lang="en-US" sz="1800" dirty="0" err="1"/>
              <a:t>lynchings</a:t>
            </a:r>
            <a:r>
              <a:rPr lang="en-US" sz="1800" dirty="0"/>
              <a:t> and ‘Get your crosses and sheets.’ It sort of makes them feel at the very least unwelcomed and at the most unsafe.</a:t>
            </a:r>
            <a:r>
              <a:rPr lang="en-US" sz="1800" dirty="0" smtClean="0"/>
              <a:t>”</a:t>
            </a:r>
          </a:p>
          <a:p>
            <a:r>
              <a:rPr lang="en-US" sz="1800" dirty="0"/>
              <a:t>Leduc said he has had interactions with Wake Forest police that made him feel unwelcome, including being followed at night and asked if he belonged on campus. He said staff of color experience the same thing, citing an incident in which he said campus police asked a staff member for her ID while she was attempting to deliver supplies to an on-campus performance by hip-hop DJ 9</a:t>
            </a:r>
            <a:r>
              <a:rPr lang="en-US" sz="1800" baseline="30000" dirty="0"/>
              <a:t>th</a:t>
            </a:r>
            <a:r>
              <a:rPr lang="en-US" sz="1800" dirty="0"/>
              <a:t> Wonder. Leduc added that the police didn’t seem satisfied when the staff member tried to show them her campus log-in information on a mobile device and then her Facebook page to prove that she was a staff member</a:t>
            </a:r>
            <a:r>
              <a:rPr lang="en-US" sz="1800" dirty="0" smtClean="0"/>
              <a:t>.</a:t>
            </a:r>
          </a:p>
          <a:p>
            <a:r>
              <a:rPr lang="en-US" sz="1800" dirty="0"/>
              <a:t>hostility surfaced dramatically in January when campus police shut down a party hosted by Kappa Alpha Psi, a black fraternity, that was held on campus.</a:t>
            </a:r>
          </a:p>
          <a:p>
            <a:r>
              <a:rPr lang="en-US" sz="1800" dirty="0"/>
              <a:t>“They called in backup because they thought a riot was going to break out,” said student Kristen McCain in a short documentary posted on YouTube. “There was a group of people waiting outside to get in. I had witnessed one kid get arrested for saying the ‘F’ word, and they claimed that he was getting aggressive.”</a:t>
            </a:r>
            <a:endParaRPr lang="en-US" sz="1800" dirty="0" smtClean="0"/>
          </a:p>
          <a:p>
            <a:endParaRPr lang="en-US" sz="1800" dirty="0"/>
          </a:p>
        </p:txBody>
      </p:sp>
      <p:sp>
        <p:nvSpPr>
          <p:cNvPr id="2" name="Title 1"/>
          <p:cNvSpPr>
            <a:spLocks noGrp="1"/>
          </p:cNvSpPr>
          <p:nvPr>
            <p:ph type="title"/>
          </p:nvPr>
        </p:nvSpPr>
        <p:spPr/>
        <p:txBody>
          <a:bodyPr>
            <a:normAutofit fontScale="90000"/>
          </a:bodyPr>
          <a:lstStyle/>
          <a:p>
            <a:r>
              <a:rPr lang="en-US" b="0" dirty="0"/>
              <a:t>Excerpts from White frat party is latest wound to students of color at Wake Forest</a:t>
            </a:r>
            <a:endParaRPr lang="en-US" dirty="0"/>
          </a:p>
        </p:txBody>
      </p:sp>
    </p:spTree>
    <p:extLst>
      <p:ext uri="{BB962C8B-B14F-4D97-AF65-F5344CB8AC3E}">
        <p14:creationId xmlns:p14="http://schemas.microsoft.com/office/powerpoint/2010/main" val="312488453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Black Tie.thmx</Template>
  <TotalTime>1670</TotalTime>
  <Words>873</Words>
  <Application>Microsoft Macintosh PowerPoint</Application>
  <PresentationFormat>On-screen Show (4:3)</PresentationFormat>
  <Paragraphs>41</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BlackTie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Excerpts from White frat party is latest wound to students of color at Wake Forest </vt:lpstr>
      <vt:lpstr>Excerpts from White frat party is latest wound to students of color at Wake Forest</vt:lpstr>
      <vt:lpstr>Excerpts from White frat party is latest wound to students of color at Wake Forest</vt:lpstr>
      <vt:lpstr>PowerPoint Presentation</vt:lpstr>
      <vt:lpstr>Dante Parker</vt:lpstr>
      <vt:lpstr>Pearlie golden</vt:lpstr>
      <vt:lpstr>Ezell ford </vt:lpstr>
      <vt:lpstr>John crawford</vt:lpstr>
      <vt:lpstr>Eric garner</vt:lpstr>
      <vt:lpstr>Jonathan Ferrell </vt:lpstr>
      <vt:lpstr>One of 7 black women raped by police officer Daniel holtzclaw</vt:lpstr>
      <vt:lpstr>PowerPoint Presentation</vt:lpstr>
    </vt:vector>
  </TitlesOfParts>
  <Company>Justin Elliott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 Elliott</dc:creator>
  <cp:lastModifiedBy>Justin Elliott</cp:lastModifiedBy>
  <cp:revision>29</cp:revision>
  <dcterms:created xsi:type="dcterms:W3CDTF">2014-11-02T02:32:24Z</dcterms:created>
  <dcterms:modified xsi:type="dcterms:W3CDTF">2014-11-05T21:48:32Z</dcterms:modified>
</cp:coreProperties>
</file>